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3" r:id="rId4"/>
    <p:sldId id="266" r:id="rId5"/>
    <p:sldId id="269" r:id="rId6"/>
    <p:sldId id="277" r:id="rId7"/>
    <p:sldId id="268" r:id="rId8"/>
    <p:sldId id="257" r:id="rId9"/>
    <p:sldId id="274" r:id="rId10"/>
    <p:sldId id="267" r:id="rId11"/>
    <p:sldId id="273" r:id="rId12"/>
    <p:sldId id="278" r:id="rId13"/>
    <p:sldId id="275" r:id="rId14"/>
    <p:sldId id="265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E2"/>
          </a:solidFill>
        </a:fill>
      </a:tcStyle>
    </a:wholeTbl>
    <a:band2H>
      <a:tcTxStyle/>
      <a:tcStyle>
        <a:tcBdr/>
        <a:fill>
          <a:solidFill>
            <a:srgbClr val="EFEF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3E3"/>
          </a:solidFill>
        </a:fill>
      </a:tcStyle>
    </a:wholeTbl>
    <a:band2H>
      <a:tcTxStyle/>
      <a:tcStyle>
        <a:tcBdr/>
        <a:fill>
          <a:solidFill>
            <a:srgbClr val="E9EA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E4DB"/>
          </a:solidFill>
        </a:fill>
      </a:tcStyle>
    </a:wholeTbl>
    <a:band2H>
      <a:tcTxStyle/>
      <a:tcStyle>
        <a:tcBdr/>
        <a:fill>
          <a:solidFill>
            <a:srgbClr val="F2F2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2479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chemeClr val="accent1">
              <a:lumOff val="42479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59" autoAdjust="0"/>
    <p:restoredTop sz="94572" autoAdjust="0"/>
  </p:normalViewPr>
  <p:slideViewPr>
    <p:cSldViewPr snapToGrid="0" snapToObjects="1">
      <p:cViewPr>
        <p:scale>
          <a:sx n="57" d="100"/>
          <a:sy n="57" d="100"/>
        </p:scale>
        <p:origin x="1088" y="72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5:23:13.0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5:23:14.4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5:20:18.99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 16383,'62'26'0,"-8"1"0,-25 1 0,-1 0 0,-1-1 0,-2 0 0,-4 0 0,-4 1 0,-2 0 0,-1 0 0,-1 0 0,-2 0 0,-4 0 0,-1 0 0,-2-4 0,0-1 0,-2 1 0,-2-2 0,0 1 0,0-2 0,0-1 0,0 2 0,0-2 0,0 2 0,0 1 0,0-2 0,0 1 0,0-3 0,0-2 0,0 0 0,0-2 0,0 2 0,3 2 0,1 0 0,2-1 0,0 2 0,0-2 0,0 2 0,1 4 0,3 0 0,1 4 0,3-1 0,-3 6 0,-1 1 0,0 0 0,1-2 0,3 1 0,-1 0 0,1 6 0,-2 4 0,0-1 0,1 1 0,-1-2 0,1-3 0,-2-1 0,-2-4 0,1-2 0,-3-3 0,3 4 0,-1 2 0,0 0 0,0-2 0,-2-7 0,1-2 0,2 1 0,-2 0 0,2 7 0,-1 3 0,-1 4 0,2 5 0,1 2 0,-2 5 0,2-1 0,-3 1 0,-1 0 0,-1 0 0,-1 0 0,2 1 0,-3 2 0,1 2 0,-1-6 0,0-6 0,-1-10 0,1-6 0,-1 1 0,1-1 0,-1 1 0,2 0 0,0 4 0,-1 5 0,-1 4 0,1 3 0,-1-1 0,4 1 0,1-3 0,-3 3 0,0 1 0,-4 1 0,-1 3 0,3-5 0,1-7 0,-1-4 0,0-5 0,-3 0 0,0 1 0,0-3 0,0-2 0,0-1 0,3 1 0,1 2 0,0 2 0,-1 0 0,-2-1 0,2 1 0,1 0 0,-1-1 0,2 1 0,-1 0 0,0 5 0,-1 0 0,-1 6 0,1 0 0,1-6 0,-1 5 0,-1-5 0,-2 1 0,0 3 0,0-3 0,0 0 0,0-2 0,3-4 0,0-1 0,1 1 0,-1-1 0,-3 1 0,3 0 0,1 0 0,0-1 0,-1 1 0,0 0 0,1 0 0,0-1 0,-2 1 0,1 0 0,1 1 0,0 4 0,-1 3 0,-3 2 0,0 4 0,0 0 0,0 2 0,0 0 0,0-2 0,0-1 0,0-5 0,2-3 0,1-3 0,1-2 0,-1-1 0,-2 1 0,-1 4 0,3 1 0,1 6 0,0 4 0,-1-3 0,-3-1 0,0-2 0,0-3 0,0 6 0,0 3 0,0-3 0,0-2 0,0-1 0,3-3 0,0-1 0,1 1 0,2-1 0,-2 6 0,0 0 0,-1 3 0,0-3 0,1-1 0,1 1 0,2-1 0,-4 4 0,4-3 0,-2-1 0,1-5 0,1-3 0,-1 2 0,1 6 0,-3 1 0,2 0 0,-2-2 0,3-2 0,-1-2 0,-2 5 0,2-5 0,-2 6 0,3 0 0,0-6 0,-1 0 0,1-4 0,0 3 0,0 2 0,0 1 0,0 2 0,1-2 0,1 6 0,0 3 0,1 2 0,2 7 0,0 2 0,1 1 0,0 4 0,1 0 0,-1 1 0,1 4 0,-1 1 0,0 0 0,-1-4 0,-2-6 0,1-5 0,-3-6 0,2-6 0,0-7 0,-3 0 0,3 2 0,1 5 0,-2-1 0,2-4 0,-3-1 0,-1-5 0,3-1 0,-2 1 0,1 0 0,1-1 0,-2 1 0,2 0 0,-2-1 0,-2 1 0,3 0 0,-1 0 0,0-1 0,-1 1 0,-3 0 0,-1-1 0,0 1 0,1 0 0,1 0 0,2-2 0,-3-2 0,-1-2 0,-2-2 0,-1-3 0,0 1 0,0 0 0,2-2 0,1 0 0,1-1 0,-2 0 0,-2 0 0,0 1 0,0 3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5:20:23.04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 16383,'0'59'0,"0"-4"0,0-13 0,0-3 0,0-1 0,0 3 0,0 5 0,0 6 0,0 6 0,0 6 0,0 9 0,0 11 0,0 3 0,4 5 0,1-3 0,0-1 0,3-2 0,-3-5 0,0-7 0,2-14 0,1-5 0,0-5 0,3-5 0,-4-5 0,0-7 0,1-7 0,-1-3 0,2-3 0,-1-3 0,0 1 0,2 0 0,1 2 0,1 2 0,2-1 0,0 1 0,2 1 0,1-3 0,-1 3 0,-1-3 0,0 1 0,2 0 0,1-4 0,2 0 0,2-1 0,-2-1 0,0-1 0,-3-2 0,-2 1 0,0 1 0,1-1 0,0 2 0,3 0 0,2 1 0,2 2 0,1-1 0,0 0 0,-1 0 0,0 1 0,1 0 0,0 3 0,1 2 0,3-1 0,-1 0 0,6 0 0,6-2 0,7 3 0,7 0 0,-1 1 0,2 4 0,1-4 0,2 0 0,0-1 0,1-2 0,-1-1 0,4 2 0,-2 0 0,-4 0 0,-1-1 0,-9-6 0,0-1 0,-1-3 0,1-5 0,9 1 0,2-1 0,5 3 0,-1 0 0,1-4 0,5 3 0,-4-3 0,3 0 0,-4-2 0,-2-3 0,2 0 0,1 0 0,-1 1 0,-1 4 0,1 0 0,-5-1 0,-1-2 0,-1-2 0,-1 0 0,0 0 0,-1 0 0,0 0 0,2 0 0,1 0 0,3 0 0,3 0 0,0 0 0,0 0 0,-2 0 0,2 0 0,5 0 0,5 0 0,6 0 0,3 0 0,0 0 0,-2 0 0,-6 0 0,0 0 0,-5 0 0,-1 0 0,-5 0 0,-5 0 0,-1 0 0,-5 0 0,-2 0 0,-1 0 0,-4 0 0,-2 0 0,-2 0 0,-5 0 0,-2 0 0,-4 0 0,-1 0 0,1 0 0,0 0 0,4 0 0,2 0 0,-1 0 0,5 0 0,0 0 0,6 0 0,5 0 0,0 0 0,4 0 0,3 0 0,0-3 0,-1-1 0,-4-4 0,-1 0 0,0-1 0,4 0 0,2 3 0,0-2 0,3 3 0,-3 1 0,1 1 0,-2 3 0,-1 0 0,-1 0 0,-2 0 0,-4 0 0,-6-3 0,-3-1 0,-2-1 0,-2-3 0,-5 3 0,-1 1 0,0-2 0,0 2 0,-2-3 0,-2 0 0,-4 0 0,-3 0 0,-3 0 0,-1 0 0,2 3 0,-3-11 0,-29-28 0,15 21 0,-24-17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5:20:30.72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8876 1 16383,'-24'64'0,"2"-6"0,7-20 0,1 0 0,3 6 0,-4 10 0,-4 8 0,-3 1 0,-1-7 0,6-10 0,2-6 0,1-2 0,-1 5 0,-1 2 0,-1 4 0,-2 2 0,0-1 0,1-1 0,-1-1 0,0 1 0,0-3 0,0 0 0,1-2 0,1 0 0,1-2 0,3-6 0,1-3 0,1-8 0,3-3 0,-1-2 0,3-4 0,-1 0 0,-1-1 0,1 0 0,0-1 0,1 0 0,-3 3 0,3-4 0,-3 5 0,4-3 0,2 0 0,-1 3 0,0 2 0,-3 1 0,0 1 0,0 2 0,0 1 0,1 0 0,0-1 0,3-1 0,-1 1 0,-1 3 0,0 0 0,-2 6 0,1 1 0,1 4 0,0 6 0,-3 0 0,-3 6 0,0-1 0,-1 0 0,2-1 0,-1 0 0,1 1 0,-1-1 0,0 2 0,1 0 0,-1-5 0,0-1 0,3 0 0,-3 2 0,-1 3 0,-2 1 0,0-1 0,2 1 0,0-1 0,3 0 0,-2 2 0,0 0 0,2 0 0,-1 4 0,-1-5 0,1 0 0,-1-3 0,-1-3 0,1 3 0,0 1 0,-1 4 0,1 1 0,0 5 0,-2 6 0,4 7 0,-2 8 0,-2 7 0,-3 8 0,4-46 0,0 1 0,-13 45 0,1-7 0,2-4 0,3 2 0,0 3 0,4 5 0,-1 2 0,3-6 0,2 5 0,4-44 0,1 1 0,0 1 0,2 0 0,-2 6 0,1 1 0,-1 3 0,0 0 0,1 0 0,-1 0 0,-1 0 0,-2-1 0,2-5 0,-1-2 0,-8 44 0,2-16 0,1-11 0,1-6 0,1-9 0,-2 2 0,3-4 0,-1-1 0,0-2 0,3-1 0,-4 3 0,1 0 0,0 1 0,-1-1 0,3-3 0,3 1 0,-2 4 0,2 4 0,1 8 0,-3 10 0,3 10 0,-4 3 0,-5 3 0,-1 2 0,0 0 0,7-41 0,1 0 0,2 1 0,0 0 0,0 0 0,0 0 0,0 2 0,1 0 0,1-4 0,1-1 0,-1-1 0,0-2 0,-1 46 0,-1-9 0,0-1 0,3 1 0,-2-2 0,-2-4 0,0-4 0,-2-10 0,2-5 0,-2-6 0,-1-5 0,1-4 0,0-2 0,0 0 0,-1 4 0,0 0 0,0-2 0,-1-2 0,1-4 0,-1 0 0,1-2 0,1-3 0,-3 2 0,3-3 0,-3 4 0,0 1 0,-1-5 0,-4 3 0,2-3 0,-1 1 0,2 2 0,2 2 0,-1 2 0,-3 1 0,-4 1 0,-2-1 0,0 0 0,-1 1 0,-2-1 0,-3 2 0,-3 0 0,-1 0 0,0 2 0,-1 1 0,1 2 0,-1-1 0,0 1 0,-5 0 0,0 1 0,-1 1 0,-3 0 0,4-1 0,-3 0 0,-1 0 0,5-6 0,2-5 0,4-1 0,1-4 0,-5 0 0,-1-1 0,1-8 0,2-4 0,4-4 0,0-2 0,0 2 0,0-3 0,-2 1 0,-3-1 0,-1-2 0,1 1 0,-3-2 0,-2-2 0,-5 1 0,-2-1 0,2-1 0,1 2 0,-2-3 0,-4 1 0,-1-1 0,-4-4 0,-2 0 0,3-3 0,3 3 0,5 1 0,10 3 0,-4 0 0,-1-3 0,-5-1 0,-6 0 0,1 1 0,3-1 0,2 1 0,4-1 0,0 1 0,-4-1 0,-3 1 0,-6 0 0,-1 1 0,1-1 0,0 0 0,6 0 0,3-1 0,0 5 0,2-2 0,0-1 0,-1 3 0,0-3 0,-2 3 0,-3 0 0,-6-3 0,-2-1 0,-5-3 0,0-1 0,5 0 0,1 0 0,4 3 0,1 1 0,-4 3 0,-2 1 0,0-3 0,0 2 0,5-3 0,-3-1 0,-1 1 0,-6-4 0,-5 1 0,-2 3 0,-4 1 0,0-1 0,1-1 0,4-3 0,-2 0 0,-5 0 0,4 0 0,-3 0 0,7 0 0,4 0 0,1 0 0,5 0 0,-2 0 0,-3 0 0,-11 0 0,-8 0 0,-7 0 0,-7 0 0,-1 0 0,0 0 0,9 0 0,7 0 0,7 0 0,5-1 0,2-3 0,5-5 0,10-1 0,7-2 0,10 4 0,5 2 0,1-1 0,-1 3 0,0 1 0,4 0 0,1 0 0,-1-1 0,-1 2 0,-3 2 0,0-2 0,0-1 0,0-1 0,0 1 0,0-1 0,0 0 0,1 0 0,-5 1 0,-2 2 0,1 1 0,0-3 0,4-1 0,5 1 0,1-1 0,-1 4 0,1 0 0,-1-3 0,1-1 0,-1 0 0,-2-3 0,0 3 0,2-3 0,3 1 0,5 2 0,3 1 0,-7 3 0,9 0 0,-11 0 0,9 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5:21:10.90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2887 16383,'51'41'0,"-2"1"0,-4-2 0,5 2 0,5-1 0,-1-3 0,-4-2 0,-6-6 0,0 1 0,-4-1 0,-2-3 0,-5-6 0,-5-4 0,0-3 0,-1 0 0,1-1 0,0-2 0,0 0 0,-1-1 0,-2 0 0,-1 0 0,0-4 0,-2-3 0,2-3 0,-1 1 0,1 3 0,5-1 0,4 2 0,3 1 0,3-3 0,2 1 0,6-3 0,3-1 0,5 0 0,3 0 0,-1 0 0,-2 0 0,-1 0 0,1 0 0,5 0 0,6 0 0,-3 0 0,-2 0 0,-6 0 0,-9 0 0,1-8 0,-8-4 0,-5-7 0,-2-6 0,-4 0 0,-1-3 0,-4 0 0,-3 0 0,-7 0 0,-4-2 0,-2-5 0,-3-11 0,-1-7 0,-3-8 0,0-2 0,0 1 0,0 1 0,0 5 0,0 1 0,0 0 0,0-6 0,-3-1 0,-4 3 0,-2 8 0,1 11 0,4 6 0,3 5 0,1 1 0,0 0 0,0-5 0,0-1 0,0 0 0,0-4 0,0 4 0,0-5 0,1-4 0,3-3 0,5-4 0,8-6 0,3-7 0,3-4 0,-1-2 0,-1 2 0,-1 6 0,0 3 0,0 3 0,-1 2 0,0 3 0,-1 6 0,1 5 0,-2 6 0,2 5 0,-4 4 0,0 0 0,-2 0 0,-2 0 0,-1 1 0,-4 3 0,-1 0 0,1-2 0,0 1 0,2-1 0,-3 2 0,0-1 0,-2 0 0,1-5 0,0-4 0,0-1 0,-1-6 0,-3 3 0,4-5 0,1 1 0,1-1 0,2-2 0,0 2 0,0-5 0,0 0 0,0 1 0,-2 2 0,2 3 0,-1 4 0,1 1 0,1 3 0,-1 5 0,2 2 0,0-1 0,-1 1 0,1 0 0,-1 0 0,-2 2 0,1 3 0,-2-2 0,-2 4 0,1 2 0,-3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5:21:17.80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1664 16383,'0'-76'0,"0"0"0,7 5 0,11-13 0,12-11 0,-12 45 0,2-1 0,0 1 0,-1-1 0,-1 3 0,-1 1 0,13-40 0,-7 12 0,-6 14 0,-1 11 0,-2 6 0,-2 5 0,-2 5 0,3 1 0,2 6 0,2-1 0,-1 4 0,-3 1 0,0 2 0,0 1 0,0 0 0,-1 3 0,2-2 0,0 3 0,4-1 0,0 2 0,2 0 0,1-1 0,0 2 0,0-2 0,-3 1 0,1-1 0,-1-1 0,1 0 0,1 1 0,1-2 0,-2 4 0,-2-2 0,1 1 0,-1 0 0,0-1 0,0 4 0,0 3 0,-1 2 0,1 1 0,1 0 0,2 2 0,1-2 0,3 3 0,-1 0 0,1 0 0,0 3 0,0 0 0,-1 0 0,2 0 0,0 0 0,-1 0 0,-2 0 0,-2 0 0,2 0 0,-2 0 0,0 0 0,1 0 0,0 0 0,-1 0 0,-3 3 0,-4 5 0,0 8 0,-1 8 0,2 0 0,2-4 0,-3-4 0,1-3 0,2-1 0,1 2 0,1 3 0,0 3 0,-4 0 0,2 1 0,1-5 0,-2 0 0,1 2 0,-2-1 0,0 4 0,-1 3 0,-1-3 0,-1 2 0,1-2 0,0 0 0,0 2 0,-1-2 0,-1 2 0,-1 1 0,0-2 0,0 1 0,0 1 0,1-2 0,-1 1 0,2 1 0,-1 1 0,0 2 0,1 0 0,-1 1 0,1-1 0,-1 1 0,-3 1 0,0-2 0,3 1 0,0 0 0,4-1 0,-1-2 0,0-2 0,1 0 0,0 2 0,3 3 0,1-1 0,3 3 0,5 7 0,1 10 0,3 15 0,0 13 0,1 0 0,3 0 0,0-11 0,-3-11 0,-3-2 0,-1-6 0,1 0 0,2 4 0,2 0 0,0 6 0,0-3 0,-3-3 0,-2-5 0,-4-10 0,-5-1 0,0-1 0,0 2 0,1 0 0,-1-2 0,0 1 0,-3 1 0,4 6 0,1 5 0,0 4 0,2 6 0,-2 0 0,1 1 0,-1-7 0,-2 0 0,-2-4 0,1-3 0,3 2 0,4 2 0,2 5 0,1 7 0,-1 2 0,0-2 0,0 2 0,-2-5 0,3-1 0,-3 0 0,2-3 0,1 0 0,-2-6 0,1-6 0,-1-6 0,-4-6 0,0 1 0,0 5 0,-2 0 0,3 1 0,-1-1 0,-3-6 0,-1 1 0,0 0 0,0 0 0,1-1 0,-1 1 0,0 0 0,0-1 0,1 3 0,0 3 0,2 4 0,3 4 0,0 4 0,4 2 0,0 3 0,0 0 0,1 0 0,-2-3 0,1-2 0,2-1 0,1-3 0,1 2 0,-2-4 0,1 0 0,0 0 0,-1-5 0,-1-2 0,0-4 0,-1-1 0,1-2 0,0-1 0,0-3 0,-1-1 0,1 1 0,1 0 0,4 4 0,2-1 0,4 2 0,-2-1 0,1 2 0,-1 3 0,2-1 0,-1 1 0,-1-1 0,0 1 0,-3-1 0,-1-4 0,-3 0 0,-2-5 0,-1-1 0,1 1 0,0 1 0,-3 4 0,-1-1 0,0 0 0,1 0 0,-1 0 0,0 4 0,0 0 0,1-1 0,0-1 0,-1-2 0,-4-1 0,0 1 0,3 2 0,2 7 0,4 1 0,5 2 0,2 2 0,-1-3 0,-2 0 0,-4-4 0,-2-4 0,1 1 0,0-3 0,-2-4 0,-2-4 0,-3-2 0,-1 0 0,3 0 0,-1 0 0,2-1 0,-4 0 0,1-1 0,2 2 0,-2-2 0,-1 0 0,-1-4 0,2-1 0,3 1 0,4 2 0,0 5 0,-1 2 0,1 0 0,0-1 0,0 0 0,-1 0 0,1 0 0,0 1 0,-1-4 0,-1 2 0,-3-3 0,-4-2 0,-2 0 0,0-1 0,1-1 0,-1 1 0,4-1 0,-2-1 0,0 1 0,1-2 0,0 0 0,1 2 0,1-1 0,1 1 0,0 0 0,0-2 0,1 2 0,-1 0 0,8 3 0,2-2 0,1 1 0,-5-1 0,-5-3 0,-4 3 0,-3-4 0,-4 1 0,0 3 0,3-4 0,4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5:21:23.05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904 1 16383,'0'46'0,"0"-5"0,0-17 0,-1-2 0,-2-3 0,0 5 0,0 3 0,1-1 0,2 0 0,-2-6 0,-2-4 0,0-1 0,-4 2 0,6-4 0,-7 5 0,6-4 0,-3 0 0,0 0 0,-1 0 0,0 0 0,0-1 0,-3 5 0,2-5 0,-2 6 0,3-6 0,0 0 0,-4 3 0,5-2 0,-4 4 0,4-3 0,0 3 0,-3 1 0,2 5 0,-1-2 0,-2 2 0,-1-3 0,1-5 0,0 3 0,3-2 0,0 3 0,-2 3 0,0 1 0,-1 4 0,0 0 0,3 0 0,0-1 0,0 1 0,2-1 0,-2 1 0,-2 0 0,2-1 0,1-3 0,0-4 0,2-3 0,0-5 0,-2 5 0,3-4 0,-1 6 0,-3-3 0,6 0 0,-7-3 0,2 7 0,0-7 0,-1 6 0,-2-5 0,3-1 0,-4 1 0,-2 0 0,0 0 0,-4 3 0,3-4 0,0 0 0,1-3 0,-1 2 0,-1 2 0,1-1 0,0-1 0,1 0 0,2-3 0,-3 3 0,-2-3 0,2 0 0,-4 2 0,6-5 0,-3 1 0,-6 0 0,2-2 0,-8 7 0,3 2 0,-3 4 0,-2 3 0,0 2 0,0-2 0,7-1 0,4-6 0,8-4 0,2-3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19:18.34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295 1 16383,'0'59'0,"-1"1"0,-3-1 0,-2 0 0,-2-7 0,-2 0 0,-2 4 0,-1 0 0,-2-3 0,1 0 0,1 0 0,1-1 0,0-3 0,-1-1 0,-12 31 0,3-9 0,2-13 0,2-8 0,4-6 0,1-8 0,0-4 0,2-7 0,0-9 0,4-6 0,0-4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5681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600">
        <a:latin typeface="+mj-lt"/>
        <a:ea typeface="+mj-ea"/>
        <a:cs typeface="+mj-cs"/>
        <a:sym typeface="Arial"/>
      </a:defRPr>
    </a:lvl1pPr>
    <a:lvl2pPr indent="228600" defTabSz="650240" latinLnBrk="0">
      <a:defRPr sz="1600">
        <a:latin typeface="+mj-lt"/>
        <a:ea typeface="+mj-ea"/>
        <a:cs typeface="+mj-cs"/>
        <a:sym typeface="Arial"/>
      </a:defRPr>
    </a:lvl2pPr>
    <a:lvl3pPr indent="457200" defTabSz="650240" latinLnBrk="0">
      <a:defRPr sz="1600">
        <a:latin typeface="+mj-lt"/>
        <a:ea typeface="+mj-ea"/>
        <a:cs typeface="+mj-cs"/>
        <a:sym typeface="Arial"/>
      </a:defRPr>
    </a:lvl3pPr>
    <a:lvl4pPr indent="685800" defTabSz="650240" latinLnBrk="0">
      <a:defRPr sz="1600">
        <a:latin typeface="+mj-lt"/>
        <a:ea typeface="+mj-ea"/>
        <a:cs typeface="+mj-cs"/>
        <a:sym typeface="Arial"/>
      </a:defRPr>
    </a:lvl4pPr>
    <a:lvl5pPr indent="914400" defTabSz="650240" latinLnBrk="0">
      <a:defRPr sz="1600">
        <a:latin typeface="+mj-lt"/>
        <a:ea typeface="+mj-ea"/>
        <a:cs typeface="+mj-cs"/>
        <a:sym typeface="Arial"/>
      </a:defRPr>
    </a:lvl5pPr>
    <a:lvl6pPr indent="1143000" defTabSz="650240" latinLnBrk="0">
      <a:defRPr sz="1600">
        <a:latin typeface="+mj-lt"/>
        <a:ea typeface="+mj-ea"/>
        <a:cs typeface="+mj-cs"/>
        <a:sym typeface="Arial"/>
      </a:defRPr>
    </a:lvl6pPr>
    <a:lvl7pPr indent="1371600" defTabSz="650240" latinLnBrk="0">
      <a:defRPr sz="1600">
        <a:latin typeface="+mj-lt"/>
        <a:ea typeface="+mj-ea"/>
        <a:cs typeface="+mj-cs"/>
        <a:sym typeface="Arial"/>
      </a:defRPr>
    </a:lvl7pPr>
    <a:lvl8pPr indent="1600200" defTabSz="650240" latinLnBrk="0">
      <a:defRPr sz="1600">
        <a:latin typeface="+mj-lt"/>
        <a:ea typeface="+mj-ea"/>
        <a:cs typeface="+mj-cs"/>
        <a:sym typeface="Arial"/>
      </a:defRPr>
    </a:lvl8pPr>
    <a:lvl9pPr indent="1828800" defTabSz="650240" latinLnBrk="0">
      <a:defRPr sz="16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1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7B0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83613" y="1548595"/>
            <a:ext cx="8290561" cy="3121438"/>
          </a:xfrm>
          <a:prstGeom prst="rect">
            <a:avLst/>
          </a:prstGeom>
        </p:spPr>
        <p:txBody>
          <a:bodyPr/>
          <a:lstStyle>
            <a:lvl1pPr>
              <a:defRPr sz="7000" spc="-124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6" name="Shape 16"/>
          <p:cNvSpPr/>
          <p:nvPr/>
        </p:nvSpPr>
        <p:spPr>
          <a:xfrm>
            <a:off x="389978" y="8682959"/>
            <a:ext cx="12224844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8767" tIns="48767" rIns="48767" bIns="48767"/>
          <a:lstStyle/>
          <a:p>
            <a:endParaRPr dirty="0"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8669866" y="7741768"/>
            <a:ext cx="2275842" cy="393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9A818-C96A-DF49-9389-C511715C5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8" y="8842953"/>
            <a:ext cx="2654366" cy="67088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7B0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0287680" y="8889251"/>
            <a:ext cx="2275841" cy="393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7" name="Shape 27"/>
          <p:cNvSpPr>
            <a:spLocks noGrp="1"/>
          </p:cNvSpPr>
          <p:nvPr>
            <p:ph type="body" sz="half" idx="13"/>
          </p:nvPr>
        </p:nvSpPr>
        <p:spPr>
          <a:xfrm>
            <a:off x="483613" y="1548595"/>
            <a:ext cx="8290561" cy="31214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000" b="0" spc="-124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Section Title Text</a:t>
            </a:r>
          </a:p>
        </p:txBody>
      </p:sp>
      <p:sp>
        <p:nvSpPr>
          <p:cNvPr id="7" name="Shape 16"/>
          <p:cNvSpPr/>
          <p:nvPr userDrawn="1"/>
        </p:nvSpPr>
        <p:spPr>
          <a:xfrm>
            <a:off x="389978" y="8682959"/>
            <a:ext cx="12224844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8767" tIns="48767" rIns="48767" bIns="48767"/>
          <a:lstStyle/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A06DD8-E920-E74C-9F82-2D61D0B8F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8" y="8842953"/>
            <a:ext cx="2654366" cy="67088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-45720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731520" indent="-457200">
              <a:buFont typeface="Wingdings" charset="2"/>
              <a:buChar char="§"/>
              <a:defRPr/>
            </a:lvl2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421452" y="8727628"/>
            <a:ext cx="12149508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48767" tIns="48767" rIns="48767" bIns="48767"/>
          <a:lstStyle/>
          <a:p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37063" y="1518651"/>
            <a:ext cx="8128002" cy="1026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37063" y="2746409"/>
            <a:ext cx="12020230" cy="5575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normAutofit/>
          </a:bodyPr>
          <a:lstStyle>
            <a:lvl2pPr marL="690473" indent="-416153">
              <a:defRPr b="0"/>
            </a:lvl2pPr>
            <a:lvl3pPr marL="1492391" indent="-577991">
              <a:defRPr b="0"/>
            </a:lvl3pPr>
            <a:lvl4pPr marL="1949591" indent="-577991">
              <a:defRPr b="0"/>
            </a:lvl4pPr>
            <a:lvl5pPr marL="2406791" indent="-577991">
              <a:defRPr b="0"/>
            </a:lvl5pPr>
          </a:lstStyle>
          <a:p>
            <a:r>
              <a:rPr lang="en-US" dirty="0"/>
              <a:t>Body Level One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0307507" y="8973752"/>
            <a:ext cx="2275841" cy="393701"/>
          </a:xfrm>
          <a:prstGeom prst="rect">
            <a:avLst/>
          </a:prstGeom>
          <a:ln w="12700">
            <a:miter lim="400000"/>
          </a:ln>
        </p:spPr>
        <p:txBody>
          <a:bodyPr wrap="none" lIns="48767" tIns="48767" rIns="48767" bIns="48767" anchor="ctr">
            <a:spAutoFit/>
          </a:bodyPr>
          <a:lstStyle>
            <a:lvl1pPr algn="r">
              <a:defRPr sz="16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" name="Shape 7"/>
          <p:cNvSpPr/>
          <p:nvPr/>
        </p:nvSpPr>
        <p:spPr>
          <a:xfrm>
            <a:off x="-382430" y="-9620"/>
            <a:ext cx="13453112" cy="519550"/>
          </a:xfrm>
          <a:prstGeom prst="rect">
            <a:avLst/>
          </a:prstGeom>
          <a:solidFill>
            <a:srgbClr val="7B0C0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168CEA-7E05-D24D-8D9E-0C08E8A40B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3" y="8886339"/>
            <a:ext cx="2666755" cy="674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130048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690473" marR="0" indent="-416153" algn="l" defTabSz="130048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Wingdings" charset="2"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492391" marR="0" indent="-577991" algn="l" defTabSz="130048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Wingdings" charset="2"/>
        <a:buChar char="§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949591" marR="0" indent="-577991" algn="l" defTabSz="130048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Wingdings" charset="2"/>
        <a:buChar char="§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406791" marR="0" indent="-577991" algn="l" defTabSz="130048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Wingdings" charset="2"/>
        <a:buChar char="§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743200" marR="0" indent="-457200" algn="l" defTabSz="130048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200400" marR="0" indent="-457200" algn="l" defTabSz="130048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57600" marR="0" indent="-457200" algn="l" defTabSz="130048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114800" marR="0" indent="-457200" algn="l" defTabSz="130048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customXml" Target="../ink/ink7.xml"/><Relationship Id="rId17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.xml"/><Relationship Id="rId11" Type="http://schemas.openxmlformats.org/officeDocument/2006/relationships/image" Target="../media/image13.png"/><Relationship Id="rId5" Type="http://schemas.openxmlformats.org/officeDocument/2006/relationships/image" Target="../media/image100.png"/><Relationship Id="rId15" Type="http://schemas.openxmlformats.org/officeDocument/2006/relationships/image" Target="../media/image15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2.png"/><Relationship Id="rId1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ctrTitle"/>
          </p:nvPr>
        </p:nvSpPr>
        <p:spPr>
          <a:xfrm>
            <a:off x="483613" y="0"/>
            <a:ext cx="12521187" cy="692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/>
              <a:t>“Puzzles in Consumer Financial Behaviour”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- Ben Guttman-Kenney </a:t>
            </a:r>
            <a:endParaRPr b="1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9ECD97-F8EB-F76E-00BF-98EC7A4D5640}"/>
                  </a:ext>
                </a:extLst>
              </p14:cNvPr>
              <p14:cNvContentPartPr/>
              <p14:nvPr/>
            </p14:nvContentPartPr>
            <p14:xfrm>
              <a:off x="-2136280" y="10372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9ECD97-F8EB-F76E-00BF-98EC7A4D56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54280" y="92960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062" y="1518651"/>
            <a:ext cx="12146285" cy="1026697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Measure Co-Holding? </a:t>
            </a:r>
            <a:br>
              <a:rPr lang="en-US" dirty="0"/>
            </a:br>
            <a:r>
              <a:rPr lang="en-US" dirty="0"/>
              <a:t>Consider intra-month dynamics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450BF6-7C74-F417-1AE6-BCA760C46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844" y="2771438"/>
            <a:ext cx="5976225" cy="5976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8FEAB-3204-9BBB-7E29-263F9AD9A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62" y="2793731"/>
            <a:ext cx="5976225" cy="597622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3AF6B94-581B-81EA-620E-E01A61C05637}"/>
              </a:ext>
            </a:extLst>
          </p:cNvPr>
          <p:cNvSpPr txBox="1">
            <a:spLocks/>
          </p:cNvSpPr>
          <p:nvPr/>
        </p:nvSpPr>
        <p:spPr>
          <a:xfrm>
            <a:off x="1325117" y="2426176"/>
            <a:ext cx="5088170" cy="1026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normAutofit fontScale="77500" lnSpcReduction="20000"/>
          </a:bodyPr>
          <a:lstStyle>
            <a:lvl1pPr marL="0" marR="0" indent="-4572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31520" marR="0" indent="-457200" algn="l" defTabSz="130048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4923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9495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067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7432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004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6576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1148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endParaRPr lang="en-US" dirty="0"/>
          </a:p>
          <a:p>
            <a:pPr hangingPunct="1"/>
            <a:r>
              <a:rPr lang="en-US" dirty="0"/>
              <a:t>Liquid cash balances on 1 day</a:t>
            </a:r>
          </a:p>
          <a:p>
            <a:pPr hangingPunct="1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934B933-3503-574C-14EE-F3586F0A6984}"/>
              </a:ext>
            </a:extLst>
          </p:cNvPr>
          <p:cNvSpPr txBox="1">
            <a:spLocks/>
          </p:cNvSpPr>
          <p:nvPr/>
        </p:nvSpPr>
        <p:spPr>
          <a:xfrm>
            <a:off x="6277844" y="2403883"/>
            <a:ext cx="6869967" cy="883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normAutofit fontScale="77500" lnSpcReduction="20000"/>
          </a:bodyPr>
          <a:lstStyle>
            <a:lvl1pPr marL="0" marR="0" indent="-4572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31520" marR="0" indent="-457200" algn="l" defTabSz="130048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4923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9495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067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7432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004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6576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1148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endParaRPr lang="en-US" dirty="0"/>
          </a:p>
          <a:p>
            <a:pPr hangingPunct="1"/>
            <a:r>
              <a:rPr lang="en-US" i="1" dirty="0"/>
              <a:t>Minimum</a:t>
            </a:r>
            <a:r>
              <a:rPr lang="en-US" dirty="0"/>
              <a:t> liquid cash balances over X days</a:t>
            </a:r>
          </a:p>
          <a:p>
            <a:pPr hangingPunct="1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A9B0DE8-5DA4-1950-F923-45AFFCB5E088}"/>
              </a:ext>
            </a:extLst>
          </p:cNvPr>
          <p:cNvSpPr txBox="1">
            <a:spLocks/>
          </p:cNvSpPr>
          <p:nvPr/>
        </p:nvSpPr>
        <p:spPr>
          <a:xfrm>
            <a:off x="957213" y="8027892"/>
            <a:ext cx="12020230" cy="1026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normAutofit/>
          </a:bodyPr>
          <a:lstStyle>
            <a:lvl1pPr marL="0" marR="0" indent="-4572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31520" marR="0" indent="-457200" algn="l" defTabSz="130048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4923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9495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067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7432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004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6576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1148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57213" y="8058565"/>
            <a:ext cx="12020230" cy="1026697"/>
          </a:xfrm>
          <a:solidFill>
            <a:srgbClr val="FFFFFF"/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Guttman-Kenney, Adams, Hunt, </a:t>
            </a:r>
            <a:r>
              <a:rPr lang="en-US" dirty="0" err="1"/>
              <a:t>Laibson</a:t>
            </a:r>
            <a:r>
              <a:rPr lang="en-US" dirty="0"/>
              <a:t>, &amp; Stewart (23 WP) </a:t>
            </a:r>
          </a:p>
          <a:p>
            <a:r>
              <a:rPr lang="en-US" dirty="0"/>
              <a:t>- predicts future credit card spending.</a:t>
            </a:r>
          </a:p>
          <a:p>
            <a:pPr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00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next?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7063" y="2746408"/>
            <a:ext cx="12567738" cy="700719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sz="4800" dirty="0"/>
              <a:t>Policy</a:t>
            </a:r>
          </a:p>
          <a:p>
            <a:pPr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Nudges are not enough (</a:t>
            </a:r>
            <a:r>
              <a:rPr lang="en-US" dirty="0" err="1"/>
              <a:t>Laibson</a:t>
            </a:r>
            <a:r>
              <a:rPr lang="en-US" dirty="0"/>
              <a:t>, 2020 AEA)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Technological / regulatory solutions?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indent="0">
              <a:buNone/>
            </a:pPr>
            <a:r>
              <a:rPr lang="en-US" dirty="0"/>
              <a:t>E.g. Auto-sweep, hard paternalistic credit card regulations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4800" dirty="0"/>
              <a:t>Research</a:t>
            </a:r>
            <a:endParaRPr lang="en-US" dirty="0"/>
          </a:p>
          <a:p>
            <a:pPr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Did co-holding change post-Durbin? (</a:t>
            </a:r>
            <a:r>
              <a:rPr lang="en-US" dirty="0" err="1"/>
              <a:t>Mukharlyamov</a:t>
            </a:r>
            <a:r>
              <a:rPr lang="en-US" dirty="0"/>
              <a:t> &amp; Sarin,22 WP)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Mental accounting spending vs. repaying?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Debit cards as an imperfect mechanism to build savings?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 dirty="0"/>
          </a:p>
        </p:txBody>
      </p:sp>
      <p:pic>
        <p:nvPicPr>
          <p:cNvPr id="3" name="Picture 2" descr="A screenshot of a cellphone&#10;&#10;Description automatically generated with medium confidence">
            <a:extLst>
              <a:ext uri="{FF2B5EF4-FFF2-40B4-BE49-F238E27FC236}">
                <a16:creationId xmlns:a16="http://schemas.microsoft.com/office/drawing/2014/main" id="{1378F455-F370-C9D7-8B1E-FD533AD94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9" r="7033"/>
          <a:stretch/>
        </p:blipFill>
        <p:spPr>
          <a:xfrm>
            <a:off x="8755178" y="636291"/>
            <a:ext cx="4057596" cy="42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487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 dirty="0"/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AF8B6552-65F5-02E8-CBFB-545495959C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3613" y="1548595"/>
            <a:ext cx="12079908" cy="38840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/>
              <a:t>Can AI solve puzzles?</a:t>
            </a:r>
          </a:p>
          <a:p>
            <a:pPr marL="0" indent="0">
              <a:buNone/>
            </a:pPr>
            <a:endParaRPr lang="en-GB" sz="6000" b="1" dirty="0"/>
          </a:p>
          <a:p>
            <a:pPr marL="0" indent="0">
              <a:buNone/>
            </a:pPr>
            <a:endParaRPr lang="en-GB" sz="6000" b="1" dirty="0"/>
          </a:p>
          <a:p>
            <a:pPr marL="0" indent="0">
              <a:buNone/>
            </a:pPr>
            <a:endParaRPr lang="en-GB" sz="6000" b="1" dirty="0"/>
          </a:p>
        </p:txBody>
      </p:sp>
      <p:pic>
        <p:nvPicPr>
          <p:cNvPr id="1026" name="Picture 2" descr="Space Jam: A New Legacy' and the Fury of an Algorithm Scorned | WIRED">
            <a:extLst>
              <a:ext uri="{FF2B5EF4-FFF2-40B4-BE49-F238E27FC236}">
                <a16:creationId xmlns:a16="http://schemas.microsoft.com/office/drawing/2014/main" id="{9857BD39-D4F2-0040-A18D-C8251B4A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04" y="3169024"/>
            <a:ext cx="7321176" cy="54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4263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3285477"/>
            <a:ext cx="6950326" cy="646812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endParaRPr lang="en-US" sz="1300" dirty="0"/>
          </a:p>
          <a:p>
            <a:pPr algn="ctr"/>
            <a:r>
              <a:rPr lang="en-US" dirty="0"/>
              <a:t>AI ABBY</a:t>
            </a:r>
          </a:p>
          <a:p>
            <a:endParaRPr lang="en-US" dirty="0"/>
          </a:p>
          <a:p>
            <a:r>
              <a:rPr lang="en-US" dirty="0"/>
              <a:t>1. Liquidity Needs</a:t>
            </a:r>
          </a:p>
          <a:p>
            <a:endParaRPr lang="en-US" dirty="0"/>
          </a:p>
          <a:p>
            <a:r>
              <a:rPr lang="en-US" dirty="0"/>
              <a:t>2. Uncertainty / precautionary </a:t>
            </a:r>
          </a:p>
          <a:p>
            <a:r>
              <a:rPr lang="en-US" dirty="0"/>
              <a:t>saving</a:t>
            </a:r>
          </a:p>
          <a:p>
            <a:endParaRPr lang="en-US" dirty="0"/>
          </a:p>
          <a:p>
            <a:r>
              <a:rPr lang="en-US" dirty="0"/>
              <a:t>3. Debt repayment strategy</a:t>
            </a:r>
          </a:p>
          <a:p>
            <a:endParaRPr lang="en-US" dirty="0"/>
          </a:p>
          <a:p>
            <a:r>
              <a:rPr lang="en-US" dirty="0"/>
              <a:t>4. Behavioral factors</a:t>
            </a:r>
          </a:p>
          <a:p>
            <a:endParaRPr lang="en-US" dirty="0"/>
          </a:p>
          <a:p>
            <a:r>
              <a:rPr lang="en-US" dirty="0"/>
              <a:t>5. Credit score considerations</a:t>
            </a:r>
          </a:p>
          <a:p>
            <a:endParaRPr lang="en-US" dirty="0"/>
          </a:p>
          <a:p>
            <a:r>
              <a:rPr lang="en-US" dirty="0"/>
              <a:t>6. High investment returns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7D7B8-A77B-E774-E2B3-D7C8C0DD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89"/>
            <a:ext cx="12020229" cy="1376148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030F6FB-7A3D-FC43-D663-D0F59120527C}"/>
              </a:ext>
            </a:extLst>
          </p:cNvPr>
          <p:cNvSpPr txBox="1">
            <a:spLocks/>
          </p:cNvSpPr>
          <p:nvPr/>
        </p:nvSpPr>
        <p:spPr>
          <a:xfrm>
            <a:off x="6711696" y="3834856"/>
            <a:ext cx="6293104" cy="579632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normAutofit/>
          </a:bodyPr>
          <a:lstStyle>
            <a:lvl1pPr marL="0" marR="0" indent="-4572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31520" marR="0" indent="-457200" algn="l" defTabSz="130048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4923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9495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067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7432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004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6576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1148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/>
            <a:endParaRPr lang="en-US" sz="1200" dirty="0"/>
          </a:p>
          <a:p>
            <a:pPr algn="ctr" hangingPunct="1"/>
            <a:r>
              <a:rPr lang="en-US" dirty="0"/>
              <a:t>AI PAOLINA</a:t>
            </a:r>
          </a:p>
          <a:p>
            <a:pPr hangingPunct="1"/>
            <a:endParaRPr lang="en-US" dirty="0"/>
          </a:p>
          <a:p>
            <a:pPr hangingPunct="1"/>
            <a:r>
              <a:rPr lang="en-US" dirty="0"/>
              <a:t>1. Supporting the investment</a:t>
            </a:r>
          </a:p>
          <a:p>
            <a:pPr hangingPunct="1"/>
            <a:endParaRPr lang="en-US" dirty="0"/>
          </a:p>
          <a:p>
            <a:pPr hangingPunct="1"/>
            <a:r>
              <a:rPr lang="en-US" dirty="0"/>
              <a:t>2. Brand loyalty</a:t>
            </a:r>
          </a:p>
          <a:p>
            <a:pPr hangingPunct="1"/>
            <a:endParaRPr lang="en-US" dirty="0"/>
          </a:p>
          <a:p>
            <a:pPr hangingPunct="1"/>
            <a:r>
              <a:rPr lang="en-US" dirty="0"/>
              <a:t>3. Perceived value</a:t>
            </a:r>
          </a:p>
          <a:p>
            <a:pPr hangingPunct="1"/>
            <a:endParaRPr lang="en-US" dirty="0"/>
          </a:p>
          <a:p>
            <a:pPr hangingPunct="1"/>
            <a:r>
              <a:rPr lang="en-US" dirty="0"/>
              <a:t>4. Emotional connection</a:t>
            </a:r>
          </a:p>
          <a:p>
            <a:pPr hangingPunct="1"/>
            <a:endParaRPr lang="en-US" dirty="0"/>
          </a:p>
          <a:p>
            <a:pPr hangingPunct="1"/>
            <a:r>
              <a:rPr lang="en-US" dirty="0"/>
              <a:t>5. Shareholder benefits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BBE18-E0A0-B060-3E7E-9EBD686EE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9" y="1868591"/>
            <a:ext cx="12250166" cy="14168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7C84492-7E30-336F-CF87-138143D7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427" y="3709094"/>
            <a:ext cx="1135322" cy="13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igail Sussman">
            <a:extLst>
              <a:ext uri="{FF2B5EF4-FFF2-40B4-BE49-F238E27FC236}">
                <a16:creationId xmlns:a16="http://schemas.microsoft.com/office/drawing/2014/main" id="{5126A682-30E8-DF77-F7E5-51C54AFD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53" y="3010392"/>
            <a:ext cx="1113556" cy="13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66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062" y="1518651"/>
            <a:ext cx="12567738" cy="1715616"/>
          </a:xfrm>
        </p:spPr>
        <p:txBody>
          <a:bodyPr>
            <a:normAutofit/>
          </a:bodyPr>
          <a:lstStyle/>
          <a:p>
            <a:r>
              <a:rPr lang="en-US" b="1" dirty="0"/>
              <a:t>Thank You!</a:t>
            </a:r>
            <a:endParaRPr lang="en-US" sz="3600" b="1" dirty="0"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93AF9D6-E9A9-77E3-4058-0A1603EFA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7" y="3189663"/>
            <a:ext cx="12063816" cy="5554133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60C4C09-21F8-CB58-1218-F28021FFA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07" y="7154536"/>
            <a:ext cx="2882939" cy="22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9762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064" y="986831"/>
            <a:ext cx="12020229" cy="1026697"/>
          </a:xfrm>
        </p:spPr>
        <p:txBody>
          <a:bodyPr>
            <a:normAutofit/>
          </a:bodyPr>
          <a:lstStyle/>
          <a:p>
            <a:r>
              <a:rPr lang="en-US" dirty="0"/>
              <a:t>Two Fantastic Papers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6515946-BE70-9E86-B2FF-2E4CA38A7AFC}"/>
              </a:ext>
            </a:extLst>
          </p:cNvPr>
          <p:cNvSpPr txBox="1">
            <a:spLocks/>
          </p:cNvSpPr>
          <p:nvPr/>
        </p:nvSpPr>
        <p:spPr>
          <a:xfrm>
            <a:off x="589463" y="2339391"/>
            <a:ext cx="12415337" cy="5575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noAutofit/>
          </a:bodyPr>
          <a:lstStyle>
            <a:lvl1pPr marL="0" marR="0" indent="-4572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31520" marR="0" indent="-457200" algn="l" defTabSz="130048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4923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9495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067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7432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004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6576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1148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514350" indent="-514350" hangingPunct="1">
              <a:buFontTx/>
              <a:buAutoNum type="arabicPeriod"/>
            </a:pPr>
            <a:r>
              <a:rPr lang="en-US" sz="3600" dirty="0"/>
              <a:t>Why `co-hold’ ~0% cash and ~15% credit card debt? </a:t>
            </a:r>
          </a:p>
          <a:p>
            <a:pPr marL="457200" indent="-457200" hangingPunct="1">
              <a:buFontTx/>
              <a:buChar char="-"/>
            </a:pPr>
            <a:r>
              <a:rPr lang="en-US" sz="3600" dirty="0"/>
              <a:t>Not inattention.</a:t>
            </a:r>
          </a:p>
          <a:p>
            <a:pPr marL="457200" indent="-457200" hangingPunct="1">
              <a:buFontTx/>
              <a:buChar char="-"/>
            </a:pPr>
            <a:r>
              <a:rPr lang="en-US" sz="3600" dirty="0"/>
              <a:t>Co-holders prefer to pay with debit vs. credit cards.</a:t>
            </a:r>
          </a:p>
          <a:p>
            <a:pPr hangingPunct="1"/>
            <a:endParaRPr lang="en-US" sz="3600" dirty="0"/>
          </a:p>
          <a:p>
            <a:pPr hangingPunct="1"/>
            <a:r>
              <a:rPr lang="en-US" sz="3600" dirty="0"/>
              <a:t>2. Effect of stock ownership on spending?</a:t>
            </a:r>
          </a:p>
          <a:p>
            <a:pPr hangingPunct="1"/>
            <a:r>
              <a:rPr lang="en-US" sz="3600" dirty="0"/>
              <a:t>- Large &amp; persistently.</a:t>
            </a:r>
          </a:p>
          <a:p>
            <a:pPr hangingPunct="1"/>
            <a:br>
              <a:rPr lang="en-US" sz="3600" dirty="0"/>
            </a:br>
            <a:r>
              <a:rPr lang="en-US" sz="3600" dirty="0"/>
              <a:t>1. Marketing studying Economics</a:t>
            </a:r>
          </a:p>
          <a:p>
            <a:pPr indent="0" hangingPunct="1">
              <a:buNone/>
            </a:pPr>
            <a:r>
              <a:rPr lang="en-US" sz="3600" dirty="0"/>
              <a:t>2. Economics studying Marketing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6C5249-C5B1-D9DC-A7D9-C013C7E96B55}"/>
                  </a:ext>
                </a:extLst>
              </p14:cNvPr>
              <p14:cNvContentPartPr/>
              <p14:nvPr/>
            </p14:nvContentPartPr>
            <p14:xfrm>
              <a:off x="1860080" y="512720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6C5249-C5B1-D9DC-A7D9-C013C7E96B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2080" y="501956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101" name="Shape 101"/>
          <p:cNvSpPr>
            <a:spLocks noGrp="1"/>
          </p:cNvSpPr>
          <p:nvPr>
            <p:ph type="body" idx="13"/>
          </p:nvPr>
        </p:nvSpPr>
        <p:spPr>
          <a:xfrm>
            <a:off x="483613" y="1548595"/>
            <a:ext cx="12079908" cy="71264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/>
              <a:t>Effect of Stock Ownership on Individual Spending and Loyalty</a:t>
            </a:r>
          </a:p>
          <a:p>
            <a:pPr marL="0" indent="0">
              <a:buNone/>
            </a:pPr>
            <a:endParaRPr lang="en-GB" sz="6000" b="1" dirty="0"/>
          </a:p>
          <a:p>
            <a:pPr marL="0" indent="0">
              <a:buNone/>
            </a:pPr>
            <a:r>
              <a:rPr lang="en-GB" sz="6000" b="1" dirty="0"/>
              <a:t>- Medina, Mittal, &amp; </a:t>
            </a:r>
            <a:r>
              <a:rPr lang="en-GB" sz="6000" b="1" dirty="0" err="1"/>
              <a:t>Pagel</a:t>
            </a:r>
            <a:endParaRPr lang="en-GB" sz="6000" b="1" dirty="0"/>
          </a:p>
          <a:p>
            <a:pPr marL="0" indent="0">
              <a:buNone/>
            </a:pP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09293681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Equity?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DDC6F-53D5-854D-46BB-1D06F9C1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78" y="2690812"/>
            <a:ext cx="9856244" cy="55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55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RIP Bumped (2017 – 2022)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3600" dirty="0"/>
              <a:t>Why failed?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 dirty="0"/>
          </a:p>
        </p:txBody>
      </p:sp>
      <p:pic>
        <p:nvPicPr>
          <p:cNvPr id="3" name="Picture 2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640A2682-C7A2-4409-B40E-7C8CB8338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37" y="3420533"/>
            <a:ext cx="8958926" cy="5259886"/>
          </a:xfrm>
          <a:prstGeom prst="rect">
            <a:avLst/>
          </a:prstGeom>
        </p:spPr>
      </p:pic>
      <p:pic>
        <p:nvPicPr>
          <p:cNvPr id="9" name="Picture 8" descr="A picture containing sport, person, person, sports uniform&#10;&#10;Description automatically generated">
            <a:extLst>
              <a:ext uri="{FF2B5EF4-FFF2-40B4-BE49-F238E27FC236}">
                <a16:creationId xmlns:a16="http://schemas.microsoft.com/office/drawing/2014/main" id="{848F234A-8D22-801F-A49B-70931E89B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77" y="2728228"/>
            <a:ext cx="7772400" cy="32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20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RIP Bumped (2017 – 2022)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en-US" sz="3600" dirty="0"/>
              <a:t>Why failed?</a:t>
            </a:r>
          </a:p>
          <a:p>
            <a:endParaRPr lang="en-US" sz="3600" dirty="0"/>
          </a:p>
          <a:p>
            <a:pPr indent="0">
              <a:buNone/>
            </a:pPr>
            <a:r>
              <a:rPr lang="en-US" sz="3600" dirty="0"/>
              <a:t>One potential reconciliation: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 ~6,000 consumers remaining on app: ⬆️ ~3,300%</a:t>
            </a:r>
          </a:p>
          <a:p>
            <a:pPr indent="0">
              <a:buNone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Why remain on app if don’t use? 80% don’t.</a:t>
            </a:r>
          </a:p>
          <a:p>
            <a:pPr indent="0">
              <a:buNone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~27,000 consumers in total. Others 0s?: ⬆️ ~700%</a:t>
            </a:r>
          </a:p>
          <a:p>
            <a:pPr marL="457200" indent="-457200">
              <a:buFontTx/>
              <a:buChar char="-"/>
            </a:pPr>
            <a:endParaRPr lang="en-US" sz="3600" dirty="0"/>
          </a:p>
          <a:p>
            <a:pPr indent="0">
              <a:buNone/>
            </a:pPr>
            <a:endParaRPr lang="en-US" sz="3600" dirty="0"/>
          </a:p>
          <a:p>
            <a:pPr marL="457200" indent="-457200">
              <a:buFontTx/>
              <a:buChar char="-"/>
            </a:pPr>
            <a:endParaRPr lang="en-US" sz="3600" dirty="0"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892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 Big!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1452" y="3212716"/>
            <a:ext cx="12567737" cy="662804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Were consumers </a:t>
            </a:r>
            <a:r>
              <a:rPr lang="en-US" i="1" dirty="0">
                <a:solidFill>
                  <a:srgbClr val="FF0000"/>
                </a:solidFill>
              </a:rPr>
              <a:t>optimizing</a:t>
            </a:r>
            <a:r>
              <a:rPr lang="en-US" dirty="0"/>
              <a:t> ex-ante / ex-post?</a:t>
            </a:r>
          </a:p>
          <a:p>
            <a:pPr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should </a:t>
            </a:r>
            <a:r>
              <a:rPr lang="en-US" i="1" dirty="0">
                <a:solidFill>
                  <a:srgbClr val="FF0000"/>
                </a:solidFill>
              </a:rPr>
              <a:t>firms</a:t>
            </a:r>
            <a:r>
              <a:rPr lang="en-US" dirty="0"/>
              <a:t> do? Cash, coupons, points, stocks, 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indent="0">
              <a:buNone/>
            </a:pPr>
            <a:r>
              <a:rPr lang="en-US" dirty="0"/>
              <a:t>     If offer stocks, what is </a:t>
            </a:r>
            <a:r>
              <a:rPr lang="en-US" i="1" dirty="0">
                <a:solidFill>
                  <a:srgbClr val="FF0000"/>
                </a:solidFill>
              </a:rPr>
              <a:t>optimal size</a:t>
            </a:r>
            <a:r>
              <a:rPr lang="en-US" dirty="0"/>
              <a:t>? Paper argues price inelastic.</a:t>
            </a:r>
          </a:p>
          <a:p>
            <a:pPr indent="0">
              <a:buNone/>
            </a:pPr>
            <a:r>
              <a:rPr lang="en-US" dirty="0"/>
              <a:t>    </a:t>
            </a:r>
          </a:p>
          <a:p>
            <a:pPr indent="0">
              <a:buNone/>
            </a:pPr>
            <a:r>
              <a:rPr lang="en-US" dirty="0"/>
              <a:t>     ⬆️ retail investors spending → ⬆️ retailer’s stock price </a:t>
            </a:r>
            <a:r>
              <a:rPr lang="en-US" dirty="0">
                <a:solidFill>
                  <a:srgbClr val="FF0000"/>
                </a:solidFill>
              </a:rPr>
              <a:t>volatility</a:t>
            </a:r>
            <a:r>
              <a:rPr lang="en-US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should </a:t>
            </a:r>
            <a:r>
              <a:rPr lang="en-US" i="1" dirty="0">
                <a:solidFill>
                  <a:srgbClr val="FF0000"/>
                </a:solidFill>
              </a:rPr>
              <a:t>governments</a:t>
            </a:r>
            <a:r>
              <a:rPr lang="en-US" dirty="0"/>
              <a:t> do? E.g. Consumer-financed fiscal stimulus (Ding et al. 22 WP), Eat-Out-To-Help-Out (Fetzer 21 EJ)</a:t>
            </a:r>
          </a:p>
          <a:p>
            <a:pPr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this speak to old literature on taking </a:t>
            </a:r>
            <a:r>
              <a:rPr lang="en-US" i="1" dirty="0">
                <a:solidFill>
                  <a:srgbClr val="FF0000"/>
                </a:solidFill>
              </a:rPr>
              <a:t>risks over small stakes</a:t>
            </a:r>
            <a:r>
              <a:rPr lang="en-US" dirty="0"/>
              <a:t>? (e.g. Arrow 71, Rabin 00)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pic>
        <p:nvPicPr>
          <p:cNvPr id="3" name="Picture 2" descr="A book cover of a basketball game&#10;&#10;Description automatically generated with low confidence">
            <a:extLst>
              <a:ext uri="{FF2B5EF4-FFF2-40B4-BE49-F238E27FC236}">
                <a16:creationId xmlns:a16="http://schemas.microsoft.com/office/drawing/2014/main" id="{F49A1362-8393-D0B2-7531-ADF532A00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61" y="0"/>
            <a:ext cx="3104439" cy="40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  <p:sp>
        <p:nvSpPr>
          <p:cNvPr id="101" name="Shape 101"/>
          <p:cNvSpPr>
            <a:spLocks noGrp="1"/>
          </p:cNvSpPr>
          <p:nvPr>
            <p:ph type="body" idx="13"/>
          </p:nvPr>
        </p:nvSpPr>
        <p:spPr>
          <a:xfrm>
            <a:off x="483613" y="1548595"/>
            <a:ext cx="12079908" cy="6105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/>
              <a:t>The Psychology of co-holding: Why some choose to simultaneously save and borrow</a:t>
            </a:r>
          </a:p>
          <a:p>
            <a:pPr marL="0" indent="0">
              <a:buNone/>
            </a:pPr>
            <a:endParaRPr lang="en-GB" sz="6000" b="1" dirty="0"/>
          </a:p>
          <a:p>
            <a:pPr marL="0" indent="0">
              <a:buNone/>
            </a:pPr>
            <a:r>
              <a:rPr lang="en-GB" sz="6000" b="1" dirty="0"/>
              <a:t>- Batista, Mao, &amp; Sussman</a:t>
            </a:r>
            <a:endParaRPr sz="6000" b="1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062" y="1456588"/>
            <a:ext cx="12567738" cy="1026697"/>
          </a:xfrm>
        </p:spPr>
        <p:txBody>
          <a:bodyPr>
            <a:noAutofit/>
          </a:bodyPr>
          <a:lstStyle/>
          <a:p>
            <a:r>
              <a:rPr lang="en-US" sz="5000" dirty="0"/>
              <a:t>Null Result Ruling Out Inattention </a:t>
            </a:r>
            <a:br>
              <a:rPr lang="en-US" sz="5000" dirty="0"/>
            </a:br>
            <a:r>
              <a:rPr lang="en-US" sz="5000" dirty="0"/>
              <a:t>is Important &amp; Informative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7062" y="2483285"/>
            <a:ext cx="12863301" cy="1532032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sz="4000" dirty="0"/>
              <a:t>May have expected to work</a:t>
            </a:r>
          </a:p>
          <a:p>
            <a:pPr indent="0">
              <a:buNone/>
            </a:pPr>
            <a:r>
              <a:rPr lang="en-US" sz="4000" dirty="0"/>
              <a:t>(e.g. Stango &amp; </a:t>
            </a:r>
            <a:r>
              <a:rPr lang="en-US" sz="4000" dirty="0" err="1"/>
              <a:t>Zinman</a:t>
            </a:r>
            <a:r>
              <a:rPr lang="en-US" sz="4000" dirty="0"/>
              <a:t>, 14 RFS; Alan, </a:t>
            </a:r>
            <a:r>
              <a:rPr lang="en-US" sz="4000" dirty="0" err="1"/>
              <a:t>Cemalcilar</a:t>
            </a:r>
            <a:r>
              <a:rPr lang="en-US" sz="4000" dirty="0"/>
              <a:t>, </a:t>
            </a:r>
            <a:r>
              <a:rPr lang="en-US" sz="4000" dirty="0" err="1"/>
              <a:t>Karlan</a:t>
            </a:r>
            <a:r>
              <a:rPr lang="en-US" sz="4000" dirty="0"/>
              <a:t>, </a:t>
            </a:r>
            <a:r>
              <a:rPr lang="en-US" sz="4000" dirty="0" err="1"/>
              <a:t>Zinman</a:t>
            </a:r>
            <a:r>
              <a:rPr lang="en-US" sz="4000" dirty="0"/>
              <a:t>, 17 JF) </a:t>
            </a:r>
          </a:p>
          <a:p>
            <a:endParaRPr lang="en-US" sz="4000" dirty="0"/>
          </a:p>
          <a:p>
            <a:pPr indent="0">
              <a:buNone/>
            </a:pPr>
            <a:r>
              <a:rPr lang="en-US" sz="4000" dirty="0"/>
              <a:t>What can we learn? Abadie (20 AERI)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pic>
        <p:nvPicPr>
          <p:cNvPr id="3" name="Picture 2" descr="A diagram of a normal distribution&#10;&#10;Description automatically generated with low confidence">
            <a:extLst>
              <a:ext uri="{FF2B5EF4-FFF2-40B4-BE49-F238E27FC236}">
                <a16:creationId xmlns:a16="http://schemas.microsoft.com/office/drawing/2014/main" id="{9E03CA3E-4E2D-E565-2072-7947ED8C8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4" y="3978412"/>
            <a:ext cx="6257636" cy="5775187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FF54985-249C-A278-3EFC-7E613E56C4F0}"/>
              </a:ext>
            </a:extLst>
          </p:cNvPr>
          <p:cNvSpPr txBox="1">
            <a:spLocks/>
          </p:cNvSpPr>
          <p:nvPr/>
        </p:nvSpPr>
        <p:spPr>
          <a:xfrm>
            <a:off x="6738080" y="5042014"/>
            <a:ext cx="6021956" cy="4711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normAutofit/>
          </a:bodyPr>
          <a:lstStyle>
            <a:lvl1pPr marL="0" marR="0" indent="-4572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31520" marR="0" indent="-457200" algn="l" defTabSz="130048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4923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9495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06791" marR="0" indent="-577991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7432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004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6576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114800" marR="0" indent="-457200" algn="l" defTabSz="130048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indent="0" hangingPunct="1">
              <a:buNone/>
            </a:pPr>
            <a:r>
              <a:rPr lang="en-US" sz="3600" i="1" dirty="0"/>
              <a:t>“</a:t>
            </a:r>
            <a:r>
              <a:rPr lang="en-US" sz="3600" i="1" dirty="0">
                <a:solidFill>
                  <a:srgbClr val="002060"/>
                </a:solidFill>
              </a:rPr>
              <a:t>Rejection of a point null often carries very little information</a:t>
            </a:r>
            <a:r>
              <a:rPr lang="en-US" sz="3600" i="1" dirty="0"/>
              <a:t>, while </a:t>
            </a:r>
          </a:p>
          <a:p>
            <a:pPr indent="0" hangingPunct="1">
              <a:buNone/>
            </a:pPr>
            <a:r>
              <a:rPr lang="en-US" sz="3600" i="1" dirty="0">
                <a:solidFill>
                  <a:srgbClr val="00B050"/>
                </a:solidFill>
              </a:rPr>
              <a:t>failure to reject may be highly informative</a:t>
            </a:r>
            <a:r>
              <a:rPr lang="en-US" sz="3600" i="1" dirty="0"/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2A4367-D9AA-F7C9-EB79-CECEE3DED031}"/>
                  </a:ext>
                </a:extLst>
              </p14:cNvPr>
              <p14:cNvContentPartPr/>
              <p14:nvPr/>
            </p14:nvContentPartPr>
            <p14:xfrm>
              <a:off x="3542360" y="4596200"/>
              <a:ext cx="578160" cy="316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2A4367-D9AA-F7C9-EB79-CECEE3DED0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8720" y="4488560"/>
                <a:ext cx="685800" cy="33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69D0618-7DD8-CCF8-A543-0E6D33977E93}"/>
                  </a:ext>
                </a:extLst>
              </p14:cNvPr>
              <p14:cNvContentPartPr/>
              <p14:nvPr/>
            </p14:nvContentPartPr>
            <p14:xfrm>
              <a:off x="4120160" y="7764920"/>
              <a:ext cx="2340360" cy="970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69D0618-7DD8-CCF8-A543-0E6D33977E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6160" y="7656920"/>
                <a:ext cx="2448000" cy="11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654BAC9-4F7D-14E6-EB7B-66D5921E61EB}"/>
                  </a:ext>
                </a:extLst>
              </p14:cNvPr>
              <p14:cNvContentPartPr/>
              <p14:nvPr/>
            </p14:nvContentPartPr>
            <p14:xfrm>
              <a:off x="407840" y="4657040"/>
              <a:ext cx="3195720" cy="4077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654BAC9-4F7D-14E6-EB7B-66D5921E61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840" y="4549400"/>
                <a:ext cx="3303360" cy="42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712877-318B-7090-F30F-73CC5013FB4A}"/>
                  </a:ext>
                </a:extLst>
              </p14:cNvPr>
              <p14:cNvContentPartPr/>
              <p14:nvPr/>
            </p14:nvContentPartPr>
            <p14:xfrm>
              <a:off x="2885759" y="7215798"/>
              <a:ext cx="978840" cy="1243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712877-318B-7090-F30F-73CC5013FB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1779" y="7107798"/>
                <a:ext cx="1086440" cy="14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5DB272-8E4A-CC5A-9DE8-83069904D0F0}"/>
                  </a:ext>
                </a:extLst>
              </p14:cNvPr>
              <p14:cNvContentPartPr/>
              <p14:nvPr/>
            </p14:nvContentPartPr>
            <p14:xfrm>
              <a:off x="3903025" y="6232888"/>
              <a:ext cx="2373480" cy="2406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5DB272-8E4A-CC5A-9DE8-83069904D0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49017" y="6124888"/>
                <a:ext cx="2481136" cy="26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8E0924-BE7E-DC9D-21E9-AC6A75D416FB}"/>
                  </a:ext>
                </a:extLst>
              </p14:cNvPr>
              <p14:cNvContentPartPr/>
              <p14:nvPr/>
            </p14:nvContentPartPr>
            <p14:xfrm>
              <a:off x="3405920" y="7890560"/>
              <a:ext cx="325800" cy="616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8E0924-BE7E-DC9D-21E9-AC6A75D416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51920" y="7782920"/>
                <a:ext cx="43344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1B6EC9-B6C9-11FE-021B-9403131F72D0}"/>
                  </a:ext>
                </a:extLst>
              </p14:cNvPr>
              <p14:cNvContentPartPr/>
              <p14:nvPr/>
            </p14:nvContentPartPr>
            <p14:xfrm>
              <a:off x="3784215" y="6913598"/>
              <a:ext cx="106200" cy="424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1B6EC9-B6C9-11FE-021B-9403131F72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30575" y="6805958"/>
                <a:ext cx="213840" cy="6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25680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Essential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27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6502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l" defTabSz="6502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Essential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27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6502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l" defTabSz="6502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520</Words>
  <Application>Microsoft Macintosh PowerPoint</Application>
  <PresentationFormat>Custom</PresentationFormat>
  <Paragraphs>117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Helvetica</vt:lpstr>
      <vt:lpstr>Wingdings</vt:lpstr>
      <vt:lpstr>Essential</vt:lpstr>
      <vt:lpstr>“Puzzles in Consumer Financial Behaviour”  - Ben Guttman-Kenney </vt:lpstr>
      <vt:lpstr>Two Fantastic Papers</vt:lpstr>
      <vt:lpstr>PowerPoint Presentation</vt:lpstr>
      <vt:lpstr>Take Equity?</vt:lpstr>
      <vt:lpstr>RIP Bumped (2017 – 2022) </vt:lpstr>
      <vt:lpstr>RIP Bumped (2017 – 2022) </vt:lpstr>
      <vt:lpstr>Dream Big!</vt:lpstr>
      <vt:lpstr>PowerPoint Presentation</vt:lpstr>
      <vt:lpstr>Null Result Ruling Out Inattention  is Important &amp; Informative</vt:lpstr>
      <vt:lpstr>How to Measure Co-Holding?  Consider intra-month dynamics</vt:lpstr>
      <vt:lpstr>Where next?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</dc:title>
  <dc:creator>Nelson, Scott</dc:creator>
  <cp:lastModifiedBy>Ben Guttman-Kenney</cp:lastModifiedBy>
  <cp:revision>137</cp:revision>
  <dcterms:modified xsi:type="dcterms:W3CDTF">2023-05-23T17:38:17Z</dcterms:modified>
</cp:coreProperties>
</file>