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4" r:id="rId4"/>
    <p:sldId id="258" r:id="rId5"/>
    <p:sldId id="263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6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67"/>
    <p:restoredTop sz="94710"/>
  </p:normalViewPr>
  <p:slideViewPr>
    <p:cSldViewPr snapToGrid="0" showGuides="1">
      <p:cViewPr varScale="1">
        <p:scale>
          <a:sx n="112" d="100"/>
          <a:sy n="112" d="100"/>
        </p:scale>
        <p:origin x="216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77F8B-59AE-B14B-B98A-1A49968C0844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E4EDF-5641-EB4D-9EF5-40BC8983D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1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E4EDF-5641-EB4D-9EF5-40BC8983DB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4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E4EDF-5641-EB4D-9EF5-40BC8983DB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64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099F9-D01C-3013-400A-51BED7147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B0D1B1-B295-CF55-5CC3-ACD69D465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CE671-014C-58A5-B77F-485389C9A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7B80-5592-494B-8609-3FCF308FD325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20529-C11D-1239-2FA6-CBBC5EF2A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49D9E-CF69-01CE-6D51-40DD90C26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5638-16F2-F741-A991-238AAF58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2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A1525-6904-D81B-0B89-D7B2D0CFC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F6857F-B6C0-E67B-0CCF-E1F6F755D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A30CB-FAD4-33D9-08B0-E28E5F50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7B80-5592-494B-8609-3FCF308FD325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B9BE7-0918-516F-B8C3-5BFDEC338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6C8F1-B5A7-E110-24B5-8679E60B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5638-16F2-F741-A991-238AAF58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9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3FAF8C-76FE-0C3B-29FA-EB5F035508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00931B-BC7E-AC3F-CB36-3D639233D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BEC40-298C-2F69-D91C-DE8BB20A0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7B80-5592-494B-8609-3FCF308FD325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18455-82C1-FECA-5367-6722C836F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0FA75-1DD0-9E37-16BD-8C468CE4A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5638-16F2-F741-A991-238AAF58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0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AD98-8347-8E6A-5254-8C731D6EE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4B5C-1BE9-9709-4485-E1BC4E719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02455-396B-4524-2B9B-4F1C83DAB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7B80-5592-494B-8609-3FCF308FD325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D5B6E-032F-8FCF-39CA-1FAD13B2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FC09F-FF71-C4EC-133B-448ABE1C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5638-16F2-F741-A991-238AAF58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9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36209-771E-6C81-AF38-9E8B37CB6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C72E4-D9A8-1C02-E42B-8E7D8EE52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56109-7C38-24F7-443F-D7188C55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7B80-5592-494B-8609-3FCF308FD325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7CCB9-B911-6E34-3B93-C0F18EC61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CE99F-44C6-D7B3-F5B4-399D35E20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5638-16F2-F741-A991-238AAF58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3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0264-E574-967C-6AA1-998A2A668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E0AB2-EB8A-5172-6945-1E1A2E5DB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C4C97-250C-19AE-DDFE-DDB628988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15F5-16C5-8BE8-6A5A-C887E887A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7B80-5592-494B-8609-3FCF308FD325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ED989-1888-E819-FF52-939E26E2F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3601D-1A92-FCC5-3BAA-154C351F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5638-16F2-F741-A991-238AAF58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05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3E85C-F163-5CC3-4030-338BC7015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49E19-437D-D8D0-478B-7B9D1D904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CD4801-A40C-DA32-A75A-847B83AF1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18A162-86ED-0291-7E16-788741EFB2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5F05F2-970D-172D-F617-4F841D2E71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E4C9A-C349-CFB6-5D1C-4FA10C569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7B80-5592-494B-8609-3FCF308FD325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C546DE-8102-4FD5-143D-2BA088B9E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6B807D-9D8E-ECF8-444C-FF983276F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5638-16F2-F741-A991-238AAF58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45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ED8C-200B-6DA4-D2B0-9C8CDDDB9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CF3564-A0DF-BE0A-37D2-5B60FE3B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7B80-5592-494B-8609-3FCF308FD325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09875-C16C-3AE8-B03F-1887E9FB5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23449-20DC-C657-1376-B4FC2B0F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5638-16F2-F741-A991-238AAF58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06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4BD70-CEBC-699D-AB48-D6FC51BC8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7B80-5592-494B-8609-3FCF308FD325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DD86DC-98D4-1B21-C0C8-493DFD73C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2DA16-2384-DE94-BBB1-97ADE8A8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5638-16F2-F741-A991-238AAF58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0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98C0B-8714-3A62-2CC2-BAE80EA1F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B5E60-698E-E673-7FE2-F72120A22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271B23-BD76-EA2B-1B18-CA6E6D412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85B908-93F0-9D12-87BA-046616AB5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7B80-5592-494B-8609-3FCF308FD325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D122A-FAA8-D2F2-D412-CB19E35A4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50C7D-6D6E-51A4-C249-AB6D7B5A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5638-16F2-F741-A991-238AAF58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2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2B4BD-9E72-49A6-00C0-3E4660250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837C49-6D4D-6DAF-7888-2ED4FD83A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44E17-70DE-F3AE-ED83-2CB9728DD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C73271-8285-39EF-B5B4-CC2B6AA95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7B80-5592-494B-8609-3FCF308FD325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05A4D-EAFA-986D-0691-FF21CC71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0B701-15E5-7689-F6B7-A88C3FB2C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5638-16F2-F741-A991-238AAF58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4C6B88-CB2F-3200-739E-8B74881DD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5B67F-75B5-165C-94BC-78417EF89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2182F-E3B9-0943-6F67-4678AF47BC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2F7B80-5592-494B-8609-3FCF308FD325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11A8F-45FF-60F3-04E0-169CC27A9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09CDC-5B83-7A55-FB52-9150D0888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3F5638-16F2-F741-A991-238AAF58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9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7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12A791D7-715C-8263-1D9F-6306622D6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175" y="4774330"/>
            <a:ext cx="4224227" cy="139399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E88A7A4-573C-35B1-1306-BA810372BEC0}"/>
              </a:ext>
            </a:extLst>
          </p:cNvPr>
          <p:cNvSpPr txBox="1">
            <a:spLocks/>
          </p:cNvSpPr>
          <p:nvPr/>
        </p:nvSpPr>
        <p:spPr>
          <a:xfrm>
            <a:off x="609600" y="689675"/>
            <a:ext cx="10972802" cy="5478650"/>
          </a:xfrm>
          <a:prstGeom prst="rect">
            <a:avLst/>
          </a:prstGeom>
        </p:spPr>
        <p:txBody>
          <a:bodyPr/>
          <a:lstStyle>
            <a:lvl1pPr algn="l" defTabSz="182860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99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DISCUSSION OF “Invest Like for Your Kids: Performance and Implications of Children’s Investment Accounts on Portfolios in Adulthood” </a:t>
            </a:r>
          </a:p>
          <a:p>
            <a:r>
              <a:rPr lang="en-US" sz="3600" b="1" dirty="0">
                <a:latin typeface="+mn-lt"/>
              </a:rPr>
              <a:t>- Denis Davydov &amp; Jarkko Peltomäki</a:t>
            </a:r>
          </a:p>
          <a:p>
            <a:endParaRPr lang="en-US" sz="1800" b="1" dirty="0">
              <a:latin typeface="+mn-lt"/>
            </a:endParaRPr>
          </a:p>
          <a:p>
            <a:endParaRPr lang="en-US" sz="1800" b="1" dirty="0">
              <a:latin typeface="+mn-lt"/>
            </a:endParaRPr>
          </a:p>
          <a:p>
            <a:endParaRPr lang="en-US" sz="1800" b="1" dirty="0">
              <a:latin typeface="+mn-lt"/>
            </a:endParaRPr>
          </a:p>
          <a:p>
            <a:r>
              <a:rPr lang="en-US" sz="4000" b="1" dirty="0">
                <a:latin typeface="+mn-lt"/>
              </a:rPr>
              <a:t>Benedict Guttman-Kenney</a:t>
            </a:r>
          </a:p>
          <a:p>
            <a:r>
              <a:rPr lang="en-US" sz="4000" dirty="0">
                <a:latin typeface="+mn-lt"/>
              </a:rPr>
              <a:t>Rice University</a:t>
            </a:r>
          </a:p>
          <a:p>
            <a:endParaRPr lang="en-US" sz="1800" dirty="0">
              <a:latin typeface="+mn-lt"/>
            </a:endParaRPr>
          </a:p>
          <a:p>
            <a:r>
              <a:rPr lang="en-US" sz="2000" dirty="0">
                <a:latin typeface="+mn-lt"/>
              </a:rPr>
              <a:t>30</a:t>
            </a:r>
            <a:r>
              <a:rPr lang="en-US" sz="2000" baseline="30000" dirty="0">
                <a:latin typeface="+mn-lt"/>
              </a:rPr>
              <a:t>th</a:t>
            </a:r>
            <a:r>
              <a:rPr lang="en-US" sz="2000" dirty="0">
                <a:latin typeface="+mn-lt"/>
              </a:rPr>
              <a:t> October 2025</a:t>
            </a:r>
          </a:p>
          <a:p>
            <a:r>
              <a:rPr lang="en-US" sz="2000" dirty="0">
                <a:latin typeface="+mn-lt"/>
              </a:rPr>
              <a:t>@ 19th International </a:t>
            </a:r>
            <a:r>
              <a:rPr lang="en-US" sz="2000" dirty="0" err="1">
                <a:latin typeface="+mn-lt"/>
              </a:rPr>
              <a:t>Behavioural</a:t>
            </a:r>
            <a:r>
              <a:rPr lang="en-US" sz="2000" dirty="0">
                <a:latin typeface="+mn-lt"/>
              </a:rPr>
              <a:t> Finance Conference</a:t>
            </a:r>
          </a:p>
          <a:p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6960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DF3E1-F17B-1CA3-8316-DF7B79A44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2B67A1"/>
                </a:solidFill>
              </a:rPr>
              <a:t>How Do Children’s Investment Account Returns Compare </a:t>
            </a:r>
            <a:r>
              <a:rPr lang="en-US" b="1">
                <a:solidFill>
                  <a:srgbClr val="2B67A1"/>
                </a:solidFill>
              </a:rPr>
              <a:t>To Adults’ Portfolio Returns</a:t>
            </a:r>
            <a:r>
              <a:rPr lang="en-US" b="1" dirty="0">
                <a:solidFill>
                  <a:srgbClr val="2B67A1"/>
                </a:solidFill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F1195-A70F-AABB-DA5F-A62719A81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3604"/>
            <a:ext cx="11582400" cy="4579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Data from Swedish online bank (Avanza)</a:t>
            </a:r>
            <a:endParaRPr lang="en-US" dirty="0"/>
          </a:p>
          <a:p>
            <a:r>
              <a:rPr lang="en-US" dirty="0"/>
              <a:t>783,000 investors, 26,500 (~3%) children’s investment accounts</a:t>
            </a:r>
          </a:p>
          <a:p>
            <a:r>
              <a:rPr lang="en-US" dirty="0"/>
              <a:t>Annual data 2015 to 2018</a:t>
            </a:r>
          </a:p>
          <a:p>
            <a:r>
              <a:rPr lang="en-US" dirty="0"/>
              <a:t>Portfolio risk &amp; returns, demographics, account logins, trades, tenure</a:t>
            </a:r>
          </a:p>
          <a:p>
            <a:endParaRPr lang="en-US" sz="500" dirty="0"/>
          </a:p>
          <a:p>
            <a:pPr marL="0" indent="0">
              <a:buNone/>
            </a:pPr>
            <a:r>
              <a:rPr lang="en-US" b="1" dirty="0"/>
              <a:t>Key Findings</a:t>
            </a:r>
            <a:endParaRPr lang="en-US" dirty="0"/>
          </a:p>
          <a:p>
            <a:r>
              <a:rPr lang="en-US" dirty="0"/>
              <a:t>Children’s (vs. adults’) accounts have ⬆️ returns (absolute, risk-adjusted)</a:t>
            </a:r>
          </a:p>
          <a:p>
            <a:r>
              <a:rPr lang="en-US" dirty="0"/>
              <a:t>Within children’s accounts, no difference by gender until…</a:t>
            </a:r>
          </a:p>
          <a:p>
            <a:r>
              <a:rPr lang="en-US" dirty="0"/>
              <a:t>…Age 15 - 17, boys (vs. girls) have ⬇️ returns (⬆️ logins)</a:t>
            </a:r>
          </a:p>
        </p:txBody>
      </p:sp>
      <p:pic>
        <p:nvPicPr>
          <p:cNvPr id="1026" name="Picture 2" descr="II by BOYZ II MEN (1994-07-28) - Amazon.com Music">
            <a:extLst>
              <a:ext uri="{FF2B5EF4-FFF2-40B4-BE49-F238E27FC236}">
                <a16:creationId xmlns:a16="http://schemas.microsoft.com/office/drawing/2014/main" id="{2AC35378-E17A-DB11-8CD0-383B7B6D9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58" y="4820652"/>
            <a:ext cx="2037348" cy="203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44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94C0D-0922-3271-EC00-07A36C92F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B67A1"/>
                </a:solidFill>
              </a:rPr>
              <a:t>#1: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89BBC-8F2A-68EA-751F-DB5BC2298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71" y="1524000"/>
            <a:ext cx="11560629" cy="465908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What could explain differences in returns on adult vs. children accounts?</a:t>
            </a:r>
          </a:p>
          <a:p>
            <a:r>
              <a:rPr lang="en-US" dirty="0"/>
              <a:t>Lots of things! Sophistication, wealth, risk &amp; time preferences, etc.</a:t>
            </a:r>
          </a:p>
          <a:p>
            <a:pPr marL="0" indent="0">
              <a:buNone/>
            </a:pPr>
            <a:r>
              <a:rPr lang="en-US" dirty="0"/>
              <a:t>   …Also, (Swedish) children don’t need to worry about income risk!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 expect large </a:t>
            </a:r>
            <a:r>
              <a:rPr lang="en-US" b="1" dirty="0"/>
              <a:t>selection</a:t>
            </a:r>
            <a:r>
              <a:rPr lang="en-US" dirty="0"/>
              <a:t> into which consumers open children’s investment accounts</a:t>
            </a:r>
          </a:p>
          <a:p>
            <a:r>
              <a:rPr lang="en-US" dirty="0"/>
              <a:t>Parents vs. non-parents</a:t>
            </a:r>
          </a:p>
          <a:p>
            <a:r>
              <a:rPr lang="en-US" dirty="0"/>
              <a:t>Wealthier, more financially sophisticated, more stable parents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Better data is the solution</a:t>
            </a:r>
            <a:endParaRPr lang="en-US" dirty="0"/>
          </a:p>
          <a:p>
            <a:r>
              <a:rPr lang="en-US" dirty="0"/>
              <a:t>Compare children’s accounts </a:t>
            </a:r>
            <a:r>
              <a:rPr lang="en-US" b="1" i="1" dirty="0"/>
              <a:t>to those of their parents</a:t>
            </a:r>
          </a:p>
          <a:p>
            <a:r>
              <a:rPr lang="en-US" dirty="0"/>
              <a:t>Why? Enables including parent fixed effects to capture parents’ own preferences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5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8B925-80DB-B678-DB55-F3B79FC30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746D3-0AF4-237A-0F24-0B260398F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5457" cy="1325563"/>
          </a:xfrm>
        </p:spPr>
        <p:txBody>
          <a:bodyPr/>
          <a:lstStyle/>
          <a:p>
            <a:r>
              <a:rPr lang="en-US" b="1" dirty="0">
                <a:solidFill>
                  <a:srgbClr val="2B67A1"/>
                </a:solidFill>
              </a:rPr>
              <a:t>#2: Suggestions To Improve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AD663-ECBC-2D2C-DE1A-A96171E7C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71" y="1625375"/>
            <a:ext cx="11560629" cy="45577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Returns may differ due to differential sample attrition</a:t>
            </a:r>
          </a:p>
          <a:p>
            <a:r>
              <a:rPr lang="en-US" dirty="0"/>
              <a:t>Examine account closures as an outcome</a:t>
            </a:r>
          </a:p>
          <a:p>
            <a:r>
              <a:rPr lang="en-US" dirty="0"/>
              <a:t>Subset data to balanced panel of accounts observed 2015 to 2018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b="1" dirty="0"/>
              <a:t>Suggest focus paper on gender differences emerging at ages 15 to 17</a:t>
            </a:r>
          </a:p>
          <a:p>
            <a:r>
              <a:rPr lang="en-US" dirty="0"/>
              <a:t>More granular age (13-17 is too coarse. Pool &lt;10 as baseline, 11, 12, …, 17)</a:t>
            </a:r>
          </a:p>
          <a:p>
            <a:r>
              <a:rPr lang="en-US" dirty="0"/>
              <a:t>Are boys’ accounts not only logging in more, but trading more?</a:t>
            </a:r>
          </a:p>
          <a:p>
            <a:r>
              <a:rPr lang="en-US" dirty="0"/>
              <a:t>Is the difference due to teenage boys or due to parents with teenage  boys?</a:t>
            </a:r>
          </a:p>
          <a:p>
            <a:pPr lvl="1"/>
            <a:r>
              <a:rPr lang="en-US" dirty="0"/>
              <a:t>Is the child or the parent logging in / taking actions? </a:t>
            </a:r>
          </a:p>
          <a:p>
            <a:pPr lvl="1"/>
            <a:r>
              <a:rPr lang="en-US" dirty="0"/>
              <a:t>Can children change their portfolios before age of 18, or does it need parental consent?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2C9EE8-9EF8-4A57-B33B-B7E1533BA1C9}"/>
              </a:ext>
            </a:extLst>
          </p:cNvPr>
          <p:cNvSpPr txBox="1"/>
          <p:nvPr/>
        </p:nvSpPr>
        <p:spPr>
          <a:xfrm>
            <a:off x="835818" y="6138932"/>
            <a:ext cx="105203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“We're maturing, without knowing… these are the things that change boys to men” </a:t>
            </a:r>
          </a:p>
          <a:p>
            <a:pPr algn="ctr"/>
            <a:r>
              <a:rPr lang="en-US" sz="2000" i="1" dirty="0"/>
              <a:t>(New Edition – Boys To Men)</a:t>
            </a:r>
          </a:p>
        </p:txBody>
      </p:sp>
    </p:spTree>
    <p:extLst>
      <p:ext uri="{BB962C8B-B14F-4D97-AF65-F5344CB8AC3E}">
        <p14:creationId xmlns:p14="http://schemas.microsoft.com/office/powerpoint/2010/main" val="96081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9C27A-EC24-AB8D-EE0D-3C004EFA1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B67A1"/>
                </a:solidFill>
              </a:rPr>
              <a:t>#3: Policy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2414D-8914-599B-5E09-B650442D5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71" y="1625376"/>
            <a:ext cx="11560629" cy="455771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Should governments incentivize children’s investment accounts? How  to design?</a:t>
            </a:r>
            <a:endParaRPr lang="en-US" dirty="0"/>
          </a:p>
          <a:p>
            <a:r>
              <a:rPr lang="en-US" dirty="0"/>
              <a:t>Globally-important &amp; topical questions</a:t>
            </a:r>
          </a:p>
          <a:p>
            <a:r>
              <a:rPr lang="en-US" dirty="0"/>
              <a:t>Trump Accounts 🇺🇸, Junior Investment &amp; Savings Accounts 🇬🇧, Starting Capital 🇩🇪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At what age </a:t>
            </a:r>
            <a:r>
              <a:rPr lang="en-US" dirty="0"/>
              <a:t>should children be allowed to </a:t>
            </a:r>
            <a:r>
              <a:rPr lang="en-US" b="1" dirty="0"/>
              <a:t>change portfolios</a:t>
            </a:r>
            <a:r>
              <a:rPr lang="en-US" dirty="0"/>
              <a:t> or </a:t>
            </a:r>
            <a:r>
              <a:rPr lang="en-US" b="1" dirty="0"/>
              <a:t>make withdrawals</a:t>
            </a:r>
            <a:r>
              <a:rPr lang="en-US" dirty="0"/>
              <a:t>?</a:t>
            </a:r>
          </a:p>
          <a:p>
            <a:r>
              <a:rPr lang="en-US" dirty="0"/>
              <a:t>Any age, 10, 16, 18, 21?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Which assets </a:t>
            </a:r>
            <a:r>
              <a:rPr lang="en-US" dirty="0"/>
              <a:t>should children be allowed to invest in?</a:t>
            </a:r>
          </a:p>
          <a:p>
            <a:r>
              <a:rPr lang="en-US" dirty="0"/>
              <a:t>Options? Crypto?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Aim to build long-run wealth? OR Learning tool to build financial experience?</a:t>
            </a:r>
          </a:p>
        </p:txBody>
      </p:sp>
    </p:spTree>
    <p:extLst>
      <p:ext uri="{BB962C8B-B14F-4D97-AF65-F5344CB8AC3E}">
        <p14:creationId xmlns:p14="http://schemas.microsoft.com/office/powerpoint/2010/main" val="175797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AABD9-8FD3-13F0-E854-519CC4B26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CE138D9-92DF-E3EC-F878-4E5DBEA4A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72" y="1369936"/>
            <a:ext cx="7851313" cy="391875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911D00-09B3-E556-14D1-500B5C16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B67A1"/>
                </a:solidFill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EDB7CC-6E2C-A4C2-9CEA-3D07022D4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518" y="5092472"/>
            <a:ext cx="4014091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86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475</Words>
  <Application>Microsoft Macintosh PowerPoint</Application>
  <PresentationFormat>Widescreen</PresentationFormat>
  <Paragraphs>60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How Do Children’s Investment Account Returns Compare To Adults’ Portfolio Returns?</vt:lpstr>
      <vt:lpstr>#1: Selection</vt:lpstr>
      <vt:lpstr>#2: Suggestions To Improve The Paper</vt:lpstr>
      <vt:lpstr>#3: Policy Implications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Benedict Guttman-Kenney</dc:creator>
  <cp:lastModifiedBy>Benedict Guttman-Kenney</cp:lastModifiedBy>
  <cp:revision>248</cp:revision>
  <dcterms:created xsi:type="dcterms:W3CDTF">2025-07-03T18:55:27Z</dcterms:created>
  <dcterms:modified xsi:type="dcterms:W3CDTF">2025-10-30T03:13:20Z</dcterms:modified>
</cp:coreProperties>
</file>